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73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BAB8-FB11-4F8A-A546-8ECAB5B34AA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D54A-EC3D-4FB7-A8B1-E1866BF8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3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https://www.youtube.com/watch?v=SZ8psP4S6BQ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BCD3-73F1-2AF8-CB74-4ECBFF1B9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523F6-3F56-8144-302F-30A71C9FE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90BA8-F893-09C6-F171-A79DB36EA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https://www.youtube.com/watch?v=SZ8psP4S6BQ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2853C-C779-32EC-A448-65CD7DB40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0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44CE-52C4-F58C-4FB0-E41A1CA8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3E9C8-AC39-2629-3464-A6BD0478B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1C11A-A6F1-C966-0528-34861A398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https://www.youtube.com/watch?v=SZ8psP4S6BQ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AADD4-41FA-34B4-A91E-B426B4755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43CC-D502-BB60-0292-173E0708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6A91F-13B1-F442-2528-5E99123DE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E9C7A-A833-ED3B-3DD8-81B165303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https://www.youtube.com/watch?v=SZ8psP4S6BQ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8C79C-B0F0-3BB3-2906-D85B69D00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96388-4025-CBE6-BBE7-E824A2E29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DDE22-83B0-7092-E6AC-461D30C30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7F65B-F39C-B7DD-412F-23D4430E2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https://www.youtube.com/watch?v=SZ8psP4S6BQ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EB8B2-DD74-5A83-015F-80D8BCE1E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3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3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5482-1A57-EEA9-1138-5AE246E5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946A8-EB7C-449A-786D-05D879A1B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28BF0-CAD2-D5B6-F089-7F0B2747E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E1265-80CA-5850-A152-0BE3ED9FD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D54A-EC3D-4FB7-A8B1-E1866BF8FD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F7F0-FFEF-9E1A-CBD7-F2023A4D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E866F-FC78-D907-D7DA-651620502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A673-0947-BA9A-4A26-B9C8C090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7A05-48D9-A699-137F-AC2D50A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A363-E975-818A-7852-67F0CFEA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A83A-1377-7279-59F6-C3AA71E0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C087-A253-8E52-3833-821DEBD0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F112-EA97-9911-9329-3EA8423F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A6FD-825C-D678-9296-9D530146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9E8B-91D4-3C40-5DF4-6D8FF96C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76DB8-F856-4382-42F1-DD68460C0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5F646-DF7A-1910-D891-634D5733C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2D4D-7EFA-7F0C-1F5D-CD7BE55C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B5EE0-F10A-EC0D-4FA2-017DD336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1431E-50CD-A6D5-E7B3-597018E8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EDFC-3E8A-FF1A-97F9-4E7231F8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CEE0-085D-68C3-CC53-D0EA7DB1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5AA9-2AE3-4CC7-A3A2-2A950B75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E89F-7AC2-97DA-63CD-731EE284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F7C9A-FB9B-71A6-C622-9AB7FEF4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5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21E9-369B-CA10-3E83-D51F9D3A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1C865-2EFA-ADFC-E446-5C41ADE0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80C1-EB16-5CB9-3B1F-418CB057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D171-C657-F721-0FEE-1519CAFF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EFAA-6DDE-4B67-086C-F870DF51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A1AC-F4A2-9E46-AD6E-B4743F0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2E95-4B85-BA20-9CDA-98181C849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1A108-0E13-E117-CEC1-B02BE41F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ECC8-D53A-CF65-37AC-AD4CB6D8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AFE7A-8B45-CAE0-C0AE-A30E0FA4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04DA3-506D-73B1-D7A0-F35EAC58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1188-7D92-A169-9B64-8E94CBA0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E5CC-A46B-1E28-38D0-79098817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F50EE-54B6-47A1-EF73-DB8864161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CE3AE-FFD6-2967-CB70-F177A1130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D3243-C44C-0A8E-828C-C2CECB553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E3563-92D8-6915-CD6D-3ADA4CA3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2A148-8643-1C8A-BFF9-93A84367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11D52-8A2E-1248-1053-FF63727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BA0F-D43D-5877-3270-F42CE607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F1B5-DA78-92D4-4B7C-101204E7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EFA6F-9ADC-C306-A424-AA4AA3AC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207A-8FB9-D722-07D1-E1AE41AC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11A31-7F75-F3AB-7DF9-B59704D1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2EDE-43B9-A48E-E7AA-6B7904BE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24572-B3C5-6908-9DA6-46539A85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6C90-7509-5000-730B-71CE7D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FD05-E7BF-1D91-63C8-82727139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A941C-229C-7C52-F6DF-1E713E2D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1F8CE-BA7D-AA9A-B01D-EBEA965E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BF517-FE5B-3E18-3F86-B2BFE9EB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1595E-6D3A-8457-4C2C-ED0AE5E4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6A10-8768-744F-0095-5CE373C3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E8656-3123-F7A3-D213-CBD89DA54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23D72-76F0-85D8-E472-41BA1383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2769F-1305-39A1-8C65-1C3C4A2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C4035-79F3-1C64-90FE-EAD4D9E6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37417-A9DC-E173-FD1B-8069E8B5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98ACC-56B0-389A-087F-1352872D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C7B3D-508B-90AB-31AF-580821EB1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17B9-500D-60F8-5765-50FCF0C52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59355-0D8F-4E31-B5A0-0474A060CA08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8E47-56EB-73F0-BC2B-376DAD15F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4D125-0FC9-E92C-FFC2-4A9D8F1DB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681D7-77FB-4379-9759-4BD5A30F5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atholic.org/2015-2016-session-end-legislative-status-report/pink-marker-on-legislation-wor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ol.tn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isabilityrightstn.org/policy-watch/" TargetMode="External"/><Relationship Id="rId4" Type="http://schemas.openxmlformats.org/officeDocument/2006/relationships/hyperlink" Target="https://wapp.capitol.tn.gov/Apps/fml2022/search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oej@disabilityrightst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flickr.com/photos/rexandsharkey/5478554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w4nd3rl0st/1228092760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awesomelyluvvie.com/2015/04/im-just-a-bill-and-papa-pope-is-back-scandal-episode-419-recap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thelongdrive.wordpress.com/tag/health-ca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urses.lumenlearning.com/austincc-texasgovernment/chapter/how-a-bill-becomes-law-in-texas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035" y="758940"/>
            <a:ext cx="1855531" cy="5340121"/>
            <a:chOff x="0" y="0"/>
            <a:chExt cx="1255347" cy="3612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347" cy="3612823"/>
            </a:xfrm>
            <a:custGeom>
              <a:avLst/>
              <a:gdLst/>
              <a:ahLst/>
              <a:cxnLst/>
              <a:rect l="l" t="t" r="r" b="b"/>
              <a:pathLst>
                <a:path w="1255347" h="3612823">
                  <a:moveTo>
                    <a:pt x="0" y="0"/>
                  </a:moveTo>
                  <a:lnTo>
                    <a:pt x="1255347" y="0"/>
                  </a:lnTo>
                  <a:lnTo>
                    <a:pt x="1255347" y="3612823"/>
                  </a:lnTo>
                  <a:lnTo>
                    <a:pt x="0" y="361282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991215" y="5555152"/>
            <a:ext cx="775313" cy="543908"/>
            <a:chOff x="0" y="0"/>
            <a:chExt cx="1793623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91215" y="758940"/>
            <a:ext cx="775313" cy="543908"/>
            <a:chOff x="0" y="0"/>
            <a:chExt cx="1793623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58" r="18058"/>
          <a:stretch/>
        </p:blipFill>
        <p:spPr>
          <a:xfrm>
            <a:off x="1590749" y="1118048"/>
            <a:ext cx="4444871" cy="5091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1088" y="5555152"/>
            <a:ext cx="3820127" cy="8633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465094" y="2068286"/>
            <a:ext cx="4444871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en-US" sz="2800" b="1" dirty="0">
                <a:solidFill>
                  <a:srgbClr val="56485B"/>
                </a:solidFill>
                <a:latin typeface="Helvetica 1"/>
              </a:rPr>
              <a:t>How a Bill Becomes Law in Tennessee:</a:t>
            </a:r>
            <a:r>
              <a:rPr lang="en-US" sz="2250" dirty="0">
                <a:solidFill>
                  <a:srgbClr val="56485B"/>
                </a:solidFill>
                <a:latin typeface="Helvetica 1"/>
              </a:rPr>
              <a:t> </a:t>
            </a:r>
            <a:r>
              <a:rPr lang="en-US" sz="2400" dirty="0">
                <a:solidFill>
                  <a:srgbClr val="56485B"/>
                </a:solidFill>
                <a:latin typeface="Helvetica 1"/>
              </a:rPr>
              <a:t>Understanding the Legislative Process and the Importance of Advocacy</a:t>
            </a:r>
          </a:p>
          <a:p>
            <a:pPr>
              <a:lnSpc>
                <a:spcPts val="3149"/>
              </a:lnSpc>
            </a:pPr>
            <a:endParaRPr lang="en-US" sz="2800" dirty="0">
              <a:solidFill>
                <a:srgbClr val="56485B"/>
              </a:solidFill>
              <a:latin typeface="Helvetica 1"/>
            </a:endParaRPr>
          </a:p>
          <a:p>
            <a:pPr>
              <a:lnSpc>
                <a:spcPts val="3149"/>
              </a:lnSpc>
            </a:pPr>
            <a:r>
              <a:rPr lang="en-US" sz="2800" dirty="0">
                <a:solidFill>
                  <a:srgbClr val="56485B"/>
                </a:solidFill>
                <a:latin typeface="Helvetica 1"/>
              </a:rPr>
              <a:t>Zoë Jamail</a:t>
            </a:r>
          </a:p>
          <a:p>
            <a:pPr>
              <a:lnSpc>
                <a:spcPts val="3149"/>
              </a:lnSpc>
            </a:pPr>
            <a:endParaRPr lang="en-US" sz="2800" dirty="0">
              <a:solidFill>
                <a:srgbClr val="56485B"/>
              </a:solidFill>
              <a:latin typeface="Helvetica 1"/>
            </a:endParaRPr>
          </a:p>
          <a:p>
            <a:pPr>
              <a:lnSpc>
                <a:spcPts val="3149"/>
              </a:lnSpc>
            </a:pPr>
            <a:r>
              <a:rPr lang="en-US" sz="2800" dirty="0">
                <a:solidFill>
                  <a:srgbClr val="56485B"/>
                </a:solidFill>
                <a:latin typeface="Helvetica 1"/>
              </a:rPr>
              <a:t>1.28.25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8255" y="1014111"/>
            <a:ext cx="9159745" cy="1612131"/>
            <a:chOff x="0" y="0"/>
            <a:chExt cx="6386124" cy="1633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124" cy="1633777"/>
            </a:xfrm>
            <a:custGeom>
              <a:avLst/>
              <a:gdLst/>
              <a:ahLst/>
              <a:cxnLst/>
              <a:rect l="l" t="t" r="r" b="b"/>
              <a:pathLst>
                <a:path w="6386124" h="1633777">
                  <a:moveTo>
                    <a:pt x="0" y="0"/>
                  </a:moveTo>
                  <a:lnTo>
                    <a:pt x="6386124" y="0"/>
                  </a:lnTo>
                  <a:lnTo>
                    <a:pt x="6386124" y="1633777"/>
                  </a:lnTo>
                  <a:lnTo>
                    <a:pt x="0" y="1633777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124618" y="4138056"/>
            <a:ext cx="527637" cy="543908"/>
            <a:chOff x="0" y="0"/>
            <a:chExt cx="1793623" cy="12582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92687" y="3510084"/>
            <a:ext cx="775313" cy="543908"/>
            <a:chOff x="0" y="0"/>
            <a:chExt cx="1793623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94055" y="1583380"/>
            <a:ext cx="77724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The Other Chamber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9745" y="3782038"/>
            <a:ext cx="7746511" cy="221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Same steps are followed: First Reading, Second Reading, Committee Review, and Third Reading/Final Vote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Key Point: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Each chamber must pass the bill in identical form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149"/>
              </a:lnSpc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318F8-C5EA-FEAC-472B-E1D31244B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CA3805-40F3-61E9-E6A7-33ADDC4CEA8B}"/>
              </a:ext>
            </a:extLst>
          </p:cNvPr>
          <p:cNvGrpSpPr/>
          <p:nvPr/>
        </p:nvGrpSpPr>
        <p:grpSpPr>
          <a:xfrm>
            <a:off x="1508255" y="301730"/>
            <a:ext cx="9159745" cy="2414889"/>
            <a:chOff x="0" y="0"/>
            <a:chExt cx="6386124" cy="16337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82325CD-D0D3-6C8B-1C17-5410967C904A}"/>
                </a:ext>
              </a:extLst>
            </p:cNvPr>
            <p:cNvSpPr/>
            <p:nvPr/>
          </p:nvSpPr>
          <p:spPr>
            <a:xfrm>
              <a:off x="0" y="0"/>
              <a:ext cx="6386124" cy="1633777"/>
            </a:xfrm>
            <a:custGeom>
              <a:avLst/>
              <a:gdLst/>
              <a:ahLst/>
              <a:cxnLst/>
              <a:rect l="l" t="t" r="r" b="b"/>
              <a:pathLst>
                <a:path w="6386124" h="1633777">
                  <a:moveTo>
                    <a:pt x="0" y="0"/>
                  </a:moveTo>
                  <a:lnTo>
                    <a:pt x="6386124" y="0"/>
                  </a:lnTo>
                  <a:lnTo>
                    <a:pt x="6386124" y="1633777"/>
                  </a:lnTo>
                  <a:lnTo>
                    <a:pt x="0" y="1633777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F20A4A6-7067-FB66-EA99-87F443D5D0CA}"/>
              </a:ext>
            </a:extLst>
          </p:cNvPr>
          <p:cNvGrpSpPr/>
          <p:nvPr/>
        </p:nvGrpSpPr>
        <p:grpSpPr>
          <a:xfrm>
            <a:off x="10124618" y="4138056"/>
            <a:ext cx="527637" cy="543908"/>
            <a:chOff x="0" y="0"/>
            <a:chExt cx="1793623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22E28CF-3E8B-CD2C-70A5-610475686D6D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9C91314-99EB-2516-664B-AAF99AF3CFC3}"/>
              </a:ext>
            </a:extLst>
          </p:cNvPr>
          <p:cNvGrpSpPr/>
          <p:nvPr/>
        </p:nvGrpSpPr>
        <p:grpSpPr>
          <a:xfrm>
            <a:off x="9892687" y="3510084"/>
            <a:ext cx="775313" cy="543908"/>
            <a:chOff x="0" y="0"/>
            <a:chExt cx="1793623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9E13D4B-5759-B465-E884-917A30F3F034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0168E899-023D-3631-5F92-9C0AC9A1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96DC8D3-F0E9-8772-A11F-788510317AA5}"/>
              </a:ext>
            </a:extLst>
          </p:cNvPr>
          <p:cNvSpPr txBox="1"/>
          <p:nvPr/>
        </p:nvSpPr>
        <p:spPr>
          <a:xfrm>
            <a:off x="2120287" y="677599"/>
            <a:ext cx="777240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Resolving Differences in Senate/House Versions of a Bill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0C1364E-AE77-510C-708F-DC2E09901955}"/>
              </a:ext>
            </a:extLst>
          </p:cNvPr>
          <p:cNvSpPr txBox="1"/>
          <p:nvPr/>
        </p:nvSpPr>
        <p:spPr>
          <a:xfrm>
            <a:off x="1508255" y="2981606"/>
            <a:ext cx="7746511" cy="313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Conference Committee Role: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Comprised of members from both chambers to resolve differences in the bill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How Differences Between Chambers are Resolved: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Compromise on amendments and provisions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Key Point: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Conference committees t</a:t>
            </a:r>
            <a:r>
              <a:rPr lang="en-US" sz="200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ake place behind closed doors, with no opportunity for public testimony or debate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Agreed upon version is sent to Governor</a:t>
            </a:r>
          </a:p>
          <a:p>
            <a:pPr>
              <a:lnSpc>
                <a:spcPts val="3149"/>
              </a:lnSpc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</p:txBody>
      </p:sp>
    </p:spTree>
    <p:extLst>
      <p:ext uri="{BB962C8B-B14F-4D97-AF65-F5344CB8AC3E}">
        <p14:creationId xmlns:p14="http://schemas.microsoft.com/office/powerpoint/2010/main" val="403684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6DAEB-DCFE-A9E7-8996-C7DB7E17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CC468F-1541-2F2D-A86E-2F2C1035F878}"/>
              </a:ext>
            </a:extLst>
          </p:cNvPr>
          <p:cNvGrpSpPr/>
          <p:nvPr/>
        </p:nvGrpSpPr>
        <p:grpSpPr>
          <a:xfrm>
            <a:off x="1313637" y="566380"/>
            <a:ext cx="9564726" cy="1181881"/>
            <a:chOff x="0" y="0"/>
            <a:chExt cx="5771001" cy="7131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512F5F-4B3C-0609-CC1C-24C826EF8A39}"/>
                </a:ext>
              </a:extLst>
            </p:cNvPr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4DA1B953-C55B-2A4A-BD54-B8588DA9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86FAAA28-E3ED-E57D-906F-B5E61625F2D9}"/>
              </a:ext>
            </a:extLst>
          </p:cNvPr>
          <p:cNvSpPr txBox="1"/>
          <p:nvPr/>
        </p:nvSpPr>
        <p:spPr>
          <a:xfrm>
            <a:off x="969985" y="879305"/>
            <a:ext cx="10203135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400" dirty="0">
                <a:solidFill>
                  <a:srgbClr val="FFFFFF"/>
                </a:solidFill>
                <a:latin typeface="Helvetica 2"/>
              </a:rPr>
              <a:t>Governor’s Approval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1691C75-3F5D-9118-8632-94DDD61E442A}"/>
              </a:ext>
            </a:extLst>
          </p:cNvPr>
          <p:cNvSpPr txBox="1"/>
          <p:nvPr/>
        </p:nvSpPr>
        <p:spPr>
          <a:xfrm>
            <a:off x="1810867" y="2004038"/>
            <a:ext cx="8521370" cy="397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Presentation to the Governor: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After passing both chambers, the bill is sent to the Governor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Options for the Governor: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Sign the Bill into Law: Becomes effective law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Veto the Bill: Returns it with objections (General Assembly can override veto)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Allow the Bill to Become Law without Signature: If not signed within 10 days of being transmitted for signature, it becomes law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1ABC-2E77-15D9-4D30-11661309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A77A483-F9E0-F129-C685-ECC04811EDE0}"/>
              </a:ext>
            </a:extLst>
          </p:cNvPr>
          <p:cNvGrpSpPr/>
          <p:nvPr/>
        </p:nvGrpSpPr>
        <p:grpSpPr>
          <a:xfrm>
            <a:off x="1313637" y="566380"/>
            <a:ext cx="9564726" cy="1181881"/>
            <a:chOff x="0" y="0"/>
            <a:chExt cx="5771001" cy="7131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771BDB2-1772-85EF-754E-E8EF0397FECC}"/>
                </a:ext>
              </a:extLst>
            </p:cNvPr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DFB51EEF-1554-2CC2-F890-A1159BE5B6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8D6EC62-8857-A409-6900-3A911ABA9A8B}"/>
              </a:ext>
            </a:extLst>
          </p:cNvPr>
          <p:cNvSpPr txBox="1"/>
          <p:nvPr/>
        </p:nvSpPr>
        <p:spPr>
          <a:xfrm>
            <a:off x="969985" y="879305"/>
            <a:ext cx="10203135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400" dirty="0">
                <a:solidFill>
                  <a:srgbClr val="FFFFFF"/>
                </a:solidFill>
                <a:latin typeface="Helvetica 2"/>
              </a:rPr>
              <a:t>Overriding Governor’s Veto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A27A960-83A1-74B5-23AC-66F05FDD0467}"/>
              </a:ext>
            </a:extLst>
          </p:cNvPr>
          <p:cNvSpPr txBox="1"/>
          <p:nvPr/>
        </p:nvSpPr>
        <p:spPr>
          <a:xfrm>
            <a:off x="1810867" y="2004038"/>
            <a:ext cx="8521370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Process for Overriding a Governor’s Veto: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Requires a two-thirds majority vote in both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House: 67 votes in favor; Senate: 22 votes in favor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Importance of Veto Power: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Ensures checks and balances in the legislative process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7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1C51-5623-AD4B-BA59-EA46941D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09A2F7-A526-85CE-314D-150652C28F1A}"/>
              </a:ext>
            </a:extLst>
          </p:cNvPr>
          <p:cNvGrpSpPr/>
          <p:nvPr/>
        </p:nvGrpSpPr>
        <p:grpSpPr>
          <a:xfrm>
            <a:off x="1508255" y="283667"/>
            <a:ext cx="9159745" cy="1724885"/>
            <a:chOff x="0" y="0"/>
            <a:chExt cx="6386124" cy="16337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8C5B8BE-0E5F-2CA2-CCCF-3BD0CC00BDB7}"/>
                </a:ext>
              </a:extLst>
            </p:cNvPr>
            <p:cNvSpPr/>
            <p:nvPr/>
          </p:nvSpPr>
          <p:spPr>
            <a:xfrm>
              <a:off x="0" y="0"/>
              <a:ext cx="6386124" cy="1633777"/>
            </a:xfrm>
            <a:custGeom>
              <a:avLst/>
              <a:gdLst/>
              <a:ahLst/>
              <a:cxnLst/>
              <a:rect l="l" t="t" r="r" b="b"/>
              <a:pathLst>
                <a:path w="6386124" h="1633777">
                  <a:moveTo>
                    <a:pt x="0" y="0"/>
                  </a:moveTo>
                  <a:lnTo>
                    <a:pt x="6386124" y="0"/>
                  </a:lnTo>
                  <a:lnTo>
                    <a:pt x="6386124" y="1633777"/>
                  </a:lnTo>
                  <a:lnTo>
                    <a:pt x="0" y="1633777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F022DA2-5ECB-9F38-4665-557E16958E27}"/>
              </a:ext>
            </a:extLst>
          </p:cNvPr>
          <p:cNvGrpSpPr/>
          <p:nvPr/>
        </p:nvGrpSpPr>
        <p:grpSpPr>
          <a:xfrm>
            <a:off x="10124618" y="4138056"/>
            <a:ext cx="527637" cy="543908"/>
            <a:chOff x="0" y="0"/>
            <a:chExt cx="1793623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5934605-7F8C-C698-6A0E-810C7DE729D0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D4CCE5D-0CB4-2333-2ECC-0E4669C54761}"/>
              </a:ext>
            </a:extLst>
          </p:cNvPr>
          <p:cNvGrpSpPr/>
          <p:nvPr/>
        </p:nvGrpSpPr>
        <p:grpSpPr>
          <a:xfrm>
            <a:off x="9892687" y="3510084"/>
            <a:ext cx="775313" cy="543908"/>
            <a:chOff x="0" y="0"/>
            <a:chExt cx="1793623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345B465-3A98-9BFE-B559-7845271A5B71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9AA03CCC-071E-92CA-C202-57498482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421CDFA6-9DEC-D51E-59CE-768D41940770}"/>
              </a:ext>
            </a:extLst>
          </p:cNvPr>
          <p:cNvSpPr txBox="1"/>
          <p:nvPr/>
        </p:nvSpPr>
        <p:spPr>
          <a:xfrm>
            <a:off x="2120287" y="649206"/>
            <a:ext cx="7772400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Recap of Legislative Process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9ECA559-9CC5-B453-A51E-5C726A6E6A16}"/>
              </a:ext>
            </a:extLst>
          </p:cNvPr>
          <p:cNvSpPr txBox="1"/>
          <p:nvPr/>
        </p:nvSpPr>
        <p:spPr>
          <a:xfrm>
            <a:off x="1539745" y="2147865"/>
            <a:ext cx="7746511" cy="442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Key Steps in the Legislative Process: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Introduction, Review, Voting, Governor’s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Importance of Civic Engagement: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Encouraging participation in local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Using storytelling to educate about how proposed legislation affects people with disabilities and shape it so disability community does not experience harm/negative impact/unintended consequences</a:t>
            </a:r>
            <a:endParaRPr lang="en-US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Staying Informed About Legislative Proposals and Using Your Voice</a:t>
            </a:r>
          </a:p>
          <a:p>
            <a:pPr>
              <a:lnSpc>
                <a:spcPts val="3149"/>
              </a:lnSpc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</p:txBody>
      </p:sp>
    </p:spTree>
    <p:extLst>
      <p:ext uri="{BB962C8B-B14F-4D97-AF65-F5344CB8AC3E}">
        <p14:creationId xmlns:p14="http://schemas.microsoft.com/office/powerpoint/2010/main" val="45860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3109-615A-9C45-B34C-E374B773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E4CC998-AF70-FC48-0507-8FF77ACE0826}"/>
              </a:ext>
            </a:extLst>
          </p:cNvPr>
          <p:cNvGrpSpPr/>
          <p:nvPr/>
        </p:nvGrpSpPr>
        <p:grpSpPr>
          <a:xfrm>
            <a:off x="1313637" y="566381"/>
            <a:ext cx="9564726" cy="1859638"/>
            <a:chOff x="0" y="0"/>
            <a:chExt cx="5771001" cy="7131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49CE88F-8F8A-A38F-964B-F62B79BAA8E1}"/>
                </a:ext>
              </a:extLst>
            </p:cNvPr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520E2F89-F2EB-BBC3-02C3-1559DD18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23889BE-9653-D04E-D779-E5590AAB8EA6}"/>
              </a:ext>
            </a:extLst>
          </p:cNvPr>
          <p:cNvSpPr txBox="1"/>
          <p:nvPr/>
        </p:nvSpPr>
        <p:spPr>
          <a:xfrm>
            <a:off x="969985" y="879305"/>
            <a:ext cx="102031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Helvetica 2"/>
              </a:rPr>
              <a:t>Navigating the Capitol Website and Bill Tracking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9FAFAFD-CD26-E2D3-885E-397CF6FBBEED}"/>
              </a:ext>
            </a:extLst>
          </p:cNvPr>
          <p:cNvSpPr txBox="1"/>
          <p:nvPr/>
        </p:nvSpPr>
        <p:spPr>
          <a:xfrm>
            <a:off x="1810867" y="2738943"/>
            <a:ext cx="8521370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https://www.capitol.tn.gov/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https://wapp.capitol.tn.gov/Apps/fml2022/search.aspx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 - find your legislator</a:t>
            </a:r>
          </a:p>
          <a:p>
            <a:pPr marR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https://www.disabilityrightstn.org/policy-watch/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 - Sign up for DRT’s Policy Watch, a weekly newsletter that recaps legislative happenings and highlights bills that impact the disability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Includes a weekly bill report</a:t>
            </a:r>
          </a:p>
          <a:p>
            <a:pPr marR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1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0C17-B839-683F-3B1D-EDC251C9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8FBDB1-20FF-8471-1160-61C395892A5F}"/>
              </a:ext>
            </a:extLst>
          </p:cNvPr>
          <p:cNvGrpSpPr/>
          <p:nvPr/>
        </p:nvGrpSpPr>
        <p:grpSpPr>
          <a:xfrm>
            <a:off x="1508255" y="283667"/>
            <a:ext cx="9159745" cy="1724885"/>
            <a:chOff x="0" y="0"/>
            <a:chExt cx="6386124" cy="16337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4B7942-F4C3-D19D-3A30-2077D19E042F}"/>
                </a:ext>
              </a:extLst>
            </p:cNvPr>
            <p:cNvSpPr/>
            <p:nvPr/>
          </p:nvSpPr>
          <p:spPr>
            <a:xfrm>
              <a:off x="0" y="0"/>
              <a:ext cx="6386124" cy="1633777"/>
            </a:xfrm>
            <a:custGeom>
              <a:avLst/>
              <a:gdLst/>
              <a:ahLst/>
              <a:cxnLst/>
              <a:rect l="l" t="t" r="r" b="b"/>
              <a:pathLst>
                <a:path w="6386124" h="1633777">
                  <a:moveTo>
                    <a:pt x="0" y="0"/>
                  </a:moveTo>
                  <a:lnTo>
                    <a:pt x="6386124" y="0"/>
                  </a:lnTo>
                  <a:lnTo>
                    <a:pt x="6386124" y="1633777"/>
                  </a:lnTo>
                  <a:lnTo>
                    <a:pt x="0" y="1633777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66EFA5-66CE-70C8-C746-1DF0C4E77D1D}"/>
              </a:ext>
            </a:extLst>
          </p:cNvPr>
          <p:cNvGrpSpPr/>
          <p:nvPr/>
        </p:nvGrpSpPr>
        <p:grpSpPr>
          <a:xfrm>
            <a:off x="10124618" y="4138056"/>
            <a:ext cx="527637" cy="543908"/>
            <a:chOff x="0" y="0"/>
            <a:chExt cx="1793623" cy="12582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67E2C1B-05FE-A4DA-9BB4-68213A32BE86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815CD0D-0289-A1E1-73C1-1C71422F1A0C}"/>
              </a:ext>
            </a:extLst>
          </p:cNvPr>
          <p:cNvGrpSpPr/>
          <p:nvPr/>
        </p:nvGrpSpPr>
        <p:grpSpPr>
          <a:xfrm>
            <a:off x="9892687" y="3510084"/>
            <a:ext cx="775313" cy="543908"/>
            <a:chOff x="0" y="0"/>
            <a:chExt cx="1793623" cy="12582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182208-06D2-F774-6243-D35E5756F437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ED200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3D73F2B2-A690-9105-90C0-28F8772D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367AFF6-617B-1A18-95BA-F4B9573B1546}"/>
              </a:ext>
            </a:extLst>
          </p:cNvPr>
          <p:cNvSpPr txBox="1"/>
          <p:nvPr/>
        </p:nvSpPr>
        <p:spPr>
          <a:xfrm>
            <a:off x="2120287" y="649206"/>
            <a:ext cx="77724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Thank you!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9231AA7-16B2-8CD8-CC65-A74CF7863CF7}"/>
              </a:ext>
            </a:extLst>
          </p:cNvPr>
          <p:cNvSpPr txBox="1"/>
          <p:nvPr/>
        </p:nvSpPr>
        <p:spPr>
          <a:xfrm>
            <a:off x="1539745" y="2147865"/>
            <a:ext cx="7746511" cy="314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r>
              <a:rPr lang="en-US" sz="2249" dirty="0">
                <a:solidFill>
                  <a:srgbClr val="56485B"/>
                </a:solidFill>
                <a:latin typeface="Helvetica 1"/>
              </a:rPr>
              <a:t>Please feel free to reach out:</a:t>
            </a:r>
          </a:p>
          <a:p>
            <a:pPr marL="800100" lvl="1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r>
              <a:rPr lang="en-US" sz="2249" dirty="0">
                <a:solidFill>
                  <a:srgbClr val="56485B"/>
                </a:solidFill>
                <a:latin typeface="Helvetica 1"/>
              </a:rPr>
              <a:t>To chat about a bill</a:t>
            </a:r>
          </a:p>
          <a:p>
            <a:pPr marL="800100" lvl="1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r>
              <a:rPr lang="en-US" sz="2249" dirty="0">
                <a:solidFill>
                  <a:srgbClr val="56485B"/>
                </a:solidFill>
                <a:latin typeface="Helvetica 1"/>
              </a:rPr>
              <a:t>For guidance on issue based education</a:t>
            </a:r>
          </a:p>
          <a:p>
            <a:pPr marL="800100" lvl="1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r>
              <a:rPr lang="en-US" sz="2249" dirty="0">
                <a:solidFill>
                  <a:srgbClr val="56485B"/>
                </a:solidFill>
                <a:latin typeface="Helvetica 1"/>
              </a:rPr>
              <a:t>With any other questions!</a:t>
            </a:r>
          </a:p>
          <a:p>
            <a:pPr marL="342900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  <a:p>
            <a:pPr marL="342900" indent="-342900">
              <a:lnSpc>
                <a:spcPts val="3149"/>
              </a:lnSpc>
              <a:buFont typeface="Arial" panose="020B0604020202020204" pitchFamily="34" charset="0"/>
              <a:buChar char="•"/>
            </a:pPr>
            <a:r>
              <a:rPr lang="en-US" sz="2249" dirty="0">
                <a:solidFill>
                  <a:srgbClr val="56485B"/>
                </a:solidFill>
                <a:latin typeface="Helvetica 1"/>
                <a:hlinkClick r:id="rId4"/>
              </a:rPr>
              <a:t>zoej@disabilityrightstn.org</a:t>
            </a:r>
            <a:endParaRPr lang="en-US" sz="2249" dirty="0">
              <a:solidFill>
                <a:srgbClr val="56485B"/>
              </a:solidFill>
              <a:latin typeface="Helvetica 1"/>
            </a:endParaRPr>
          </a:p>
          <a:p>
            <a:pPr>
              <a:lnSpc>
                <a:spcPts val="3149"/>
              </a:lnSpc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  <a:p>
            <a:pPr>
              <a:lnSpc>
                <a:spcPts val="3149"/>
              </a:lnSpc>
            </a:pPr>
            <a:endParaRPr lang="en-US" sz="2249" dirty="0">
              <a:solidFill>
                <a:srgbClr val="56485B"/>
              </a:solidFill>
              <a:latin typeface="Helvetica 1"/>
            </a:endParaRPr>
          </a:p>
        </p:txBody>
      </p:sp>
    </p:spTree>
    <p:extLst>
      <p:ext uri="{BB962C8B-B14F-4D97-AF65-F5344CB8AC3E}">
        <p14:creationId xmlns:p14="http://schemas.microsoft.com/office/powerpoint/2010/main" val="273550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87786"/>
            <a:ext cx="9218238" cy="1691716"/>
            <a:chOff x="0" y="0"/>
            <a:chExt cx="13110382" cy="240599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110382" cy="2405997"/>
              <a:chOff x="0" y="0"/>
              <a:chExt cx="6236536" cy="114451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0DADC9"/>
              </a:solidFill>
            </p:spPr>
            <p:txBody>
              <a:bodyPr/>
              <a:lstStyle/>
              <a:p>
                <a:endParaRPr lang="en-US" sz="1688" dirty="0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8485851" y="1217184"/>
              <a:ext cx="4624531" cy="0"/>
            </a:xfrm>
            <a:prstGeom prst="line">
              <a:avLst/>
            </a:prstGeom>
            <a:ln w="8128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637" b="11637"/>
          <a:stretch/>
        </p:blipFill>
        <p:spPr>
          <a:xfrm>
            <a:off x="6947492" y="2577479"/>
            <a:ext cx="4060750" cy="32639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4000" y="2015129"/>
            <a:ext cx="4695194" cy="468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Brief Overview of Legislative Process: From “Just a Bill” to Law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2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Importance of knowing how laws are made and 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roviding 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ffective 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eedback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0" marR="0"/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Key Objective: Understand how a bill becomes law and the role of advocacy in shaping it into “good” law</a:t>
            </a:r>
          </a:p>
          <a:p>
            <a:pPr marL="0" marR="0"/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Engaging question: “How can we effectively advocate and educate to ensure legislation is viewed through a disability lens prior to becoming law?”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375"/>
              </a:lnSpc>
            </a:pPr>
            <a:endParaRPr lang="en-US" sz="1688" dirty="0">
              <a:solidFill>
                <a:srgbClr val="56485B"/>
              </a:solidFill>
              <a:latin typeface="Helvetica 1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547351" y="6009248"/>
            <a:ext cx="1548650" cy="0"/>
          </a:xfrm>
          <a:prstGeom prst="line">
            <a:avLst/>
          </a:prstGeom>
          <a:ln w="57150" cap="flat">
            <a:solidFill>
              <a:srgbClr val="FED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688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62955" y="664445"/>
            <a:ext cx="6471174" cy="86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8B4F-2F1C-D59F-F1C4-39D81726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33719B-D0A6-50D4-2616-81BBA0E77855}"/>
              </a:ext>
            </a:extLst>
          </p:cNvPr>
          <p:cNvGrpSpPr/>
          <p:nvPr/>
        </p:nvGrpSpPr>
        <p:grpSpPr>
          <a:xfrm>
            <a:off x="1486881" y="342740"/>
            <a:ext cx="9218238" cy="1691716"/>
            <a:chOff x="0" y="0"/>
            <a:chExt cx="13110382" cy="240599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A575153-E164-3CF5-11C9-756533E1A299}"/>
                </a:ext>
              </a:extLst>
            </p:cNvPr>
            <p:cNvGrpSpPr/>
            <p:nvPr/>
          </p:nvGrpSpPr>
          <p:grpSpPr>
            <a:xfrm>
              <a:off x="0" y="0"/>
              <a:ext cx="13110382" cy="2405997"/>
              <a:chOff x="0" y="0"/>
              <a:chExt cx="6236536" cy="114451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5FCB4056-99EF-4739-A183-491736756848}"/>
                  </a:ext>
                </a:extLst>
              </p:cNvPr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0DADC9"/>
              </a:solidFill>
            </p:spPr>
            <p:txBody>
              <a:bodyPr/>
              <a:lstStyle/>
              <a:p>
                <a:endParaRPr lang="en-US" sz="1688" dirty="0"/>
              </a:p>
            </p:txBody>
          </p:sp>
        </p:grp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2A6719E7-4850-131F-01E2-D51EF3087860}"/>
                </a:ext>
              </a:extLst>
            </p:cNvPr>
            <p:cNvSpPr/>
            <p:nvPr/>
          </p:nvSpPr>
          <p:spPr>
            <a:xfrm>
              <a:off x="8485851" y="1217184"/>
              <a:ext cx="4624531" cy="0"/>
            </a:xfrm>
            <a:prstGeom prst="line">
              <a:avLst/>
            </a:prstGeom>
            <a:ln w="8128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8C2D1E1-26F8-0B2D-343E-958289927153}"/>
              </a:ext>
            </a:extLst>
          </p:cNvPr>
          <p:cNvSpPr txBox="1"/>
          <p:nvPr/>
        </p:nvSpPr>
        <p:spPr>
          <a:xfrm>
            <a:off x="1543587" y="2267330"/>
            <a:ext cx="9218238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/>
            <a:r>
              <a:rPr lang="en-US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Thomas Aquina</a:t>
            </a:r>
            <a:r>
              <a:rPr lang="en-US" sz="2000" dirty="0">
                <a:ea typeface="Times New Roman" panose="02020603050405020304" pitchFamily="18" charset="0"/>
                <a:cs typeface="Aptos" panose="020B0004020202020204" pitchFamily="34" charset="0"/>
              </a:rPr>
              <a:t>s and “Natural Law” Theory</a:t>
            </a:r>
          </a:p>
          <a:p>
            <a:pPr marR="0"/>
            <a:endParaRPr lang="en-US" sz="2000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“Good” law is rooted in reason and pursues good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ptos" panose="020B0004020202020204" pitchFamily="34" charset="0"/>
              </a:rPr>
              <a:t>For law t</a:t>
            </a:r>
            <a:r>
              <a:rPr lang="en-US" sz="2000" dirty="0">
                <a:effectLst/>
                <a:ea typeface="Calibri" panose="020F0502020204030204" pitchFamily="34" charset="0"/>
                <a:cs typeface="Aptos" panose="020B0004020202020204" pitchFamily="34" charset="0"/>
              </a:rPr>
              <a:t>o be rooted in reason, </a:t>
            </a:r>
            <a:r>
              <a:rPr lang="en-US" sz="2000" dirty="0"/>
              <a:t>principles underlying those laws must be informed by public discourse and other conversation leading to rational reflection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Consideration of stakeholder feedback, input from diverse voices impacted by potential laws, and unintended consequences are essential to making good law</a:t>
            </a:r>
            <a:endParaRPr lang="en-US" sz="2000" dirty="0">
              <a:solidFill>
                <a:srgbClr val="56485B"/>
              </a:solidFill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45F3BE4-42D8-3D65-5B33-DF55CE1624FF}"/>
              </a:ext>
            </a:extLst>
          </p:cNvPr>
          <p:cNvSpPr/>
          <p:nvPr/>
        </p:nvSpPr>
        <p:spPr>
          <a:xfrm>
            <a:off x="4547351" y="6009248"/>
            <a:ext cx="1548650" cy="0"/>
          </a:xfrm>
          <a:prstGeom prst="line">
            <a:avLst/>
          </a:prstGeom>
          <a:ln w="57150" cap="flat">
            <a:solidFill>
              <a:srgbClr val="FED2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688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8F1A290-77C1-14AD-7846-4921099D3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15C73725-3F98-3A57-EB83-B51EBF311DD7}"/>
              </a:ext>
            </a:extLst>
          </p:cNvPr>
          <p:cNvSpPr txBox="1"/>
          <p:nvPr/>
        </p:nvSpPr>
        <p:spPr>
          <a:xfrm>
            <a:off x="1768548" y="514970"/>
            <a:ext cx="647117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Helvetica 2"/>
              </a:rPr>
              <a:t>What Makes “Good” Law?</a:t>
            </a:r>
          </a:p>
          <a:p>
            <a:r>
              <a:rPr lang="en-US" sz="4000" dirty="0">
                <a:solidFill>
                  <a:srgbClr val="FFFFFF"/>
                </a:solidFill>
                <a:latin typeface="Helvetica 2"/>
              </a:rPr>
              <a:t>(</a:t>
            </a:r>
            <a:r>
              <a:rPr lang="en-US" sz="4000" dirty="0" err="1">
                <a:solidFill>
                  <a:srgbClr val="FFFFFF"/>
                </a:solidFill>
                <a:latin typeface="Helvetica 2"/>
              </a:rPr>
              <a:t>Psssst</a:t>
            </a:r>
            <a:r>
              <a:rPr lang="en-US" sz="4000" dirty="0">
                <a:solidFill>
                  <a:srgbClr val="FFFFFF"/>
                </a:solidFill>
                <a:latin typeface="Helvetica 2"/>
              </a:rPr>
              <a:t> it’s you!)</a:t>
            </a:r>
          </a:p>
        </p:txBody>
      </p:sp>
    </p:spTree>
    <p:extLst>
      <p:ext uri="{BB962C8B-B14F-4D97-AF65-F5344CB8AC3E}">
        <p14:creationId xmlns:p14="http://schemas.microsoft.com/office/powerpoint/2010/main" val="303343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960" b="29960"/>
          <a:stretch/>
        </p:blipFill>
        <p:spPr>
          <a:xfrm>
            <a:off x="1499553" y="1"/>
            <a:ext cx="9144000" cy="24492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13637" y="734352"/>
            <a:ext cx="9564726" cy="1181881"/>
            <a:chOff x="0" y="0"/>
            <a:chExt cx="5771001" cy="7131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9985" y="879305"/>
            <a:ext cx="10203135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400" dirty="0">
                <a:solidFill>
                  <a:srgbClr val="FFFFFF"/>
                </a:solidFill>
                <a:latin typeface="Helvetica 2"/>
              </a:rPr>
              <a:t>Tennessee’s General Assembly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10867" y="2594198"/>
            <a:ext cx="8521370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</a:rPr>
              <a:t>T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</a:rPr>
              <a:t>he Tennessee General Assembly meets for a 90-day regular legislative session held over a two-year period, beginning the second Tuesday in January in an odd-numbered year. 2025 marks the first year of the 114th Tennessee General Assembly, which convened for regular business on Tuesday, January 14, 2025.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Bicameral Legislature: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House of Representatives: 99 members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Senate: 33 members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Role of the General Assembly: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Responsible for creating, amending, and repealing state laws</a:t>
            </a:r>
            <a:endParaRPr lang="en-US" sz="2200" dirty="0">
              <a:solidFill>
                <a:srgbClr val="56485B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476C3-30CC-BD5A-8996-4E7F42E1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B8CA52-C85E-3DA2-E1A8-B748F8422A36}"/>
              </a:ext>
            </a:extLst>
          </p:cNvPr>
          <p:cNvGrpSpPr/>
          <p:nvPr/>
        </p:nvGrpSpPr>
        <p:grpSpPr>
          <a:xfrm>
            <a:off x="1524000" y="187786"/>
            <a:ext cx="9218238" cy="1691716"/>
            <a:chOff x="0" y="0"/>
            <a:chExt cx="13110382" cy="240599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D8DAD95-1473-4FD6-6CF2-0A585AF1B1ED}"/>
                </a:ext>
              </a:extLst>
            </p:cNvPr>
            <p:cNvGrpSpPr/>
            <p:nvPr/>
          </p:nvGrpSpPr>
          <p:grpSpPr>
            <a:xfrm>
              <a:off x="0" y="0"/>
              <a:ext cx="13110382" cy="2405997"/>
              <a:chOff x="0" y="0"/>
              <a:chExt cx="6236536" cy="114451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E97E478-5C71-8F7A-D850-3D5E0289AB09}"/>
                  </a:ext>
                </a:extLst>
              </p:cNvPr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0DADC9"/>
              </a:solidFill>
            </p:spPr>
            <p:txBody>
              <a:bodyPr/>
              <a:lstStyle/>
              <a:p>
                <a:endParaRPr lang="en-US" sz="1688" dirty="0"/>
              </a:p>
            </p:txBody>
          </p:sp>
        </p:grp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DBDCAB9E-6255-66BB-A950-850B86A0D97D}"/>
                </a:ext>
              </a:extLst>
            </p:cNvPr>
            <p:cNvSpPr/>
            <p:nvPr/>
          </p:nvSpPr>
          <p:spPr>
            <a:xfrm>
              <a:off x="8485851" y="1217184"/>
              <a:ext cx="4624531" cy="0"/>
            </a:xfrm>
            <a:prstGeom prst="line">
              <a:avLst/>
            </a:prstGeom>
            <a:ln w="8128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7AEBA331-6EC8-28F7-4E72-3FDF42D7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80" r="2180"/>
          <a:stretch/>
        </p:blipFill>
        <p:spPr>
          <a:xfrm>
            <a:off x="6947492" y="2577479"/>
            <a:ext cx="4060750" cy="326399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57DCA0A3-F68C-2219-B13D-F513BE6C35D0}"/>
              </a:ext>
            </a:extLst>
          </p:cNvPr>
          <p:cNvSpPr txBox="1"/>
          <p:nvPr/>
        </p:nvSpPr>
        <p:spPr>
          <a:xfrm>
            <a:off x="1524000" y="2020800"/>
            <a:ext cx="4695194" cy="437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Definition of a Bill: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proposal for new legislation, an amendment to existing law, or repeal of existing law </a:t>
            </a:r>
          </a:p>
          <a:p>
            <a:pPr marR="0"/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Appropriations Bills deal with state budget and funding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 on the lookout for c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aption bills!!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Importance of Bills: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Serve as the foundation for Tennessee’s legal framework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375"/>
              </a:lnSpc>
            </a:pPr>
            <a:endParaRPr lang="en-US" sz="1688" dirty="0">
              <a:solidFill>
                <a:srgbClr val="56485B"/>
              </a:solidFill>
              <a:latin typeface="Helvetica 1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F213B11-1D48-0AFF-C33A-C174D390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CE2E7E91-9A9B-053C-53EE-A7C2FF96C4F3}"/>
              </a:ext>
            </a:extLst>
          </p:cNvPr>
          <p:cNvSpPr txBox="1"/>
          <p:nvPr/>
        </p:nvSpPr>
        <p:spPr>
          <a:xfrm>
            <a:off x="1862955" y="664445"/>
            <a:ext cx="6471174" cy="86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What is a Bill?</a:t>
            </a:r>
          </a:p>
        </p:txBody>
      </p:sp>
    </p:spTree>
    <p:extLst>
      <p:ext uri="{BB962C8B-B14F-4D97-AF65-F5344CB8AC3E}">
        <p14:creationId xmlns:p14="http://schemas.microsoft.com/office/powerpoint/2010/main" val="80263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16D5A-B463-925F-03B5-D96511E9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970452-152B-9B17-9640-859143D2B13E}"/>
              </a:ext>
            </a:extLst>
          </p:cNvPr>
          <p:cNvGrpSpPr/>
          <p:nvPr/>
        </p:nvGrpSpPr>
        <p:grpSpPr>
          <a:xfrm>
            <a:off x="1524000" y="187786"/>
            <a:ext cx="9218238" cy="1691716"/>
            <a:chOff x="0" y="0"/>
            <a:chExt cx="13110382" cy="240599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101CFDB-2C39-6F68-4A6D-A7879E984604}"/>
                </a:ext>
              </a:extLst>
            </p:cNvPr>
            <p:cNvGrpSpPr/>
            <p:nvPr/>
          </p:nvGrpSpPr>
          <p:grpSpPr>
            <a:xfrm>
              <a:off x="0" y="0"/>
              <a:ext cx="13110382" cy="2405997"/>
              <a:chOff x="0" y="0"/>
              <a:chExt cx="6236536" cy="114451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4CF7855B-8E0C-F7FE-6796-A0904D0858EF}"/>
                  </a:ext>
                </a:extLst>
              </p:cNvPr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0DADC9"/>
              </a:solidFill>
            </p:spPr>
            <p:txBody>
              <a:bodyPr/>
              <a:lstStyle/>
              <a:p>
                <a:endParaRPr lang="en-US" sz="1688" dirty="0"/>
              </a:p>
            </p:txBody>
          </p:sp>
        </p:grp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04321D77-CB47-6E07-AEC1-3860F28230A0}"/>
                </a:ext>
              </a:extLst>
            </p:cNvPr>
            <p:cNvSpPr/>
            <p:nvPr/>
          </p:nvSpPr>
          <p:spPr>
            <a:xfrm>
              <a:off x="8467788" y="1217184"/>
              <a:ext cx="4624532" cy="0"/>
            </a:xfrm>
            <a:prstGeom prst="line">
              <a:avLst/>
            </a:prstGeom>
            <a:ln w="8128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1D02D334-267D-73F5-3C03-058C1CA21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009" b="17009"/>
          <a:stretch/>
        </p:blipFill>
        <p:spPr>
          <a:xfrm>
            <a:off x="6947492" y="2577479"/>
            <a:ext cx="4060750" cy="326399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369F312-1C54-196A-755C-D84DEFCD4CC9}"/>
              </a:ext>
            </a:extLst>
          </p:cNvPr>
          <p:cNvSpPr txBox="1"/>
          <p:nvPr/>
        </p:nvSpPr>
        <p:spPr>
          <a:xfrm>
            <a:off x="1524000" y="2356161"/>
            <a:ext cx="4695194" cy="4069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Who Can File a Bill?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Only members of the General Assembly (Senators and Representatives)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Process of Drafting a Bill: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Collaboration with constituents, legal advisors, and stakeholders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Process for f</a:t>
            </a: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iling the Bill: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Submitted to the Clerk of the House or Senate by the filing deadline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375"/>
              </a:lnSpc>
            </a:pPr>
            <a:endParaRPr lang="en-US" sz="1688" dirty="0">
              <a:solidFill>
                <a:srgbClr val="56485B"/>
              </a:solidFill>
              <a:latin typeface="Helvetica 1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AB15823-E5F6-69EA-6FD1-799F45BAC4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2F258B65-DD14-7005-D928-7F82716BB257}"/>
              </a:ext>
            </a:extLst>
          </p:cNvPr>
          <p:cNvSpPr txBox="1"/>
          <p:nvPr/>
        </p:nvSpPr>
        <p:spPr>
          <a:xfrm>
            <a:off x="1524000" y="664445"/>
            <a:ext cx="7429499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Bill Filing</a:t>
            </a:r>
          </a:p>
        </p:txBody>
      </p:sp>
    </p:spTree>
    <p:extLst>
      <p:ext uri="{BB962C8B-B14F-4D97-AF65-F5344CB8AC3E}">
        <p14:creationId xmlns:p14="http://schemas.microsoft.com/office/powerpoint/2010/main" val="195007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1A74-A6F4-AD2C-ED3F-279FCC97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B64B0A-5C05-AADA-B4C6-49DABE65009E}"/>
              </a:ext>
            </a:extLst>
          </p:cNvPr>
          <p:cNvGrpSpPr/>
          <p:nvPr/>
        </p:nvGrpSpPr>
        <p:grpSpPr>
          <a:xfrm>
            <a:off x="1524000" y="187786"/>
            <a:ext cx="9218238" cy="1691716"/>
            <a:chOff x="0" y="0"/>
            <a:chExt cx="13110382" cy="240599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99F57DE-A549-6A6B-64A4-6FBE767449EE}"/>
                </a:ext>
              </a:extLst>
            </p:cNvPr>
            <p:cNvGrpSpPr/>
            <p:nvPr/>
          </p:nvGrpSpPr>
          <p:grpSpPr>
            <a:xfrm>
              <a:off x="0" y="0"/>
              <a:ext cx="13110382" cy="2405997"/>
              <a:chOff x="0" y="0"/>
              <a:chExt cx="6236536" cy="114451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6248334-766C-6F5B-CAF8-2BAC4FD70030}"/>
                  </a:ext>
                </a:extLst>
              </p:cNvPr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0DADC9"/>
              </a:solidFill>
            </p:spPr>
            <p:txBody>
              <a:bodyPr/>
              <a:lstStyle/>
              <a:p>
                <a:endParaRPr lang="en-US" sz="1688" dirty="0"/>
              </a:p>
            </p:txBody>
          </p:sp>
        </p:grp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E6CE28B-003F-BC42-21DE-CACD3F9D07A7}"/>
                </a:ext>
              </a:extLst>
            </p:cNvPr>
            <p:cNvSpPr/>
            <p:nvPr/>
          </p:nvSpPr>
          <p:spPr>
            <a:xfrm>
              <a:off x="8467788" y="1217184"/>
              <a:ext cx="4624532" cy="0"/>
            </a:xfrm>
            <a:prstGeom prst="line">
              <a:avLst/>
            </a:prstGeom>
            <a:ln w="8128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688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C7B4FEA-D867-C643-9CAE-9C47AB814DC4}"/>
              </a:ext>
            </a:extLst>
          </p:cNvPr>
          <p:cNvSpPr txBox="1"/>
          <p:nvPr/>
        </p:nvSpPr>
        <p:spPr>
          <a:xfrm>
            <a:off x="1524000" y="2010060"/>
            <a:ext cx="4695194" cy="468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Bill is introduced on the House and Senate floors and “passed on first consideration”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Bill is read aloud in the chamber where it was introduced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Purpose: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officially inform members of the bill’s 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Key Point:</a:t>
            </a:r>
            <a:endParaRPr lang="en-US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No debate occurs at this stage; it is a formality</a:t>
            </a:r>
            <a:endParaRPr lang="en-US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375"/>
              </a:lnSpc>
            </a:pPr>
            <a:endParaRPr lang="en-US" sz="1688" dirty="0">
              <a:solidFill>
                <a:srgbClr val="56485B"/>
              </a:solidFill>
              <a:latin typeface="Helvetica 1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05F5E62-CF08-C51D-3565-77AD69FC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4620AC3B-29AE-2359-E8F5-2B6845B784CD}"/>
              </a:ext>
            </a:extLst>
          </p:cNvPr>
          <p:cNvSpPr txBox="1"/>
          <p:nvPr/>
        </p:nvSpPr>
        <p:spPr>
          <a:xfrm>
            <a:off x="1524000" y="664445"/>
            <a:ext cx="7429499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5250" dirty="0">
                <a:solidFill>
                  <a:srgbClr val="FFFFFF"/>
                </a:solidFill>
                <a:latin typeface="Helvetica 2"/>
              </a:rPr>
              <a:t>Bill Introduction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6AD4836-89C6-001B-7183-45A2659E3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46" r="3346"/>
          <a:stretch/>
        </p:blipFill>
        <p:spPr>
          <a:xfrm>
            <a:off x="7176092" y="2238412"/>
            <a:ext cx="4060750" cy="32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7C66-4F29-4F5C-C9A5-5DCD05AA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B020D5-BEEA-78FC-2403-CCCB24928583}"/>
              </a:ext>
            </a:extLst>
          </p:cNvPr>
          <p:cNvGrpSpPr/>
          <p:nvPr/>
        </p:nvGrpSpPr>
        <p:grpSpPr>
          <a:xfrm>
            <a:off x="1313637" y="566380"/>
            <a:ext cx="9564726" cy="1181881"/>
            <a:chOff x="0" y="0"/>
            <a:chExt cx="5771001" cy="7131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219F571-4A42-1539-2A0D-523C99D3E80A}"/>
                </a:ext>
              </a:extLst>
            </p:cNvPr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542F677-98EC-C45F-3E9A-FD6EB80C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9D3D3AE-F353-D34F-FA23-8F89D2A25752}"/>
              </a:ext>
            </a:extLst>
          </p:cNvPr>
          <p:cNvSpPr txBox="1"/>
          <p:nvPr/>
        </p:nvSpPr>
        <p:spPr>
          <a:xfrm>
            <a:off x="969985" y="879305"/>
            <a:ext cx="10203135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400" dirty="0">
                <a:solidFill>
                  <a:srgbClr val="FFFFFF"/>
                </a:solidFill>
                <a:latin typeface="Helvetica 2"/>
              </a:rPr>
              <a:t>Committee Review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57073A4-EB46-F8A7-E669-37004A86D33B}"/>
              </a:ext>
            </a:extLst>
          </p:cNvPr>
          <p:cNvSpPr txBox="1"/>
          <p:nvPr/>
        </p:nvSpPr>
        <p:spPr>
          <a:xfrm>
            <a:off x="1810867" y="1899243"/>
            <a:ext cx="8521370" cy="467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After introduction on the floor/passage on first consideration, a bill must pass on second consideration (during a subsequent floor session) to be referred to committee</a:t>
            </a:r>
            <a:endParaRPr lang="en-US" sz="2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Importance of Committees in the Legislative Process: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Specialized groups that evaluate bills: recommend for passage on third and final consideration or kill the bill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Types of Committees: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Standing Committees (permanent)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Ad Hoc Committees (temporary, “for this”)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Subcommittees (smaller groups focusing on specific issues)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Process of Committee Hearings: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 hearings for testimonies from advocates and opponents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Opportunity for amendments to be proposed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7D46-66E8-75FC-6AE8-E1765F836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EA16440-962C-18BD-4513-71A33905EE3E}"/>
              </a:ext>
            </a:extLst>
          </p:cNvPr>
          <p:cNvGrpSpPr/>
          <p:nvPr/>
        </p:nvGrpSpPr>
        <p:grpSpPr>
          <a:xfrm>
            <a:off x="1313637" y="566380"/>
            <a:ext cx="9564726" cy="1181881"/>
            <a:chOff x="0" y="0"/>
            <a:chExt cx="5771001" cy="7131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2B005AA-21F3-A097-DB65-601BCFFF16D3}"/>
                </a:ext>
              </a:extLst>
            </p:cNvPr>
            <p:cNvSpPr/>
            <p:nvPr/>
          </p:nvSpPr>
          <p:spPr>
            <a:xfrm>
              <a:off x="0" y="0"/>
              <a:ext cx="5771001" cy="713103"/>
            </a:xfrm>
            <a:custGeom>
              <a:avLst/>
              <a:gdLst/>
              <a:ahLst/>
              <a:cxnLst/>
              <a:rect l="l" t="t" r="r" b="b"/>
              <a:pathLst>
                <a:path w="5771001" h="713103">
                  <a:moveTo>
                    <a:pt x="0" y="0"/>
                  </a:moveTo>
                  <a:lnTo>
                    <a:pt x="5771001" y="0"/>
                  </a:lnTo>
                  <a:lnTo>
                    <a:pt x="5771001" y="713103"/>
                  </a:lnTo>
                  <a:lnTo>
                    <a:pt x="0" y="713103"/>
                  </a:lnTo>
                  <a:close/>
                </a:path>
              </a:pathLst>
            </a:custGeom>
            <a:solidFill>
              <a:srgbClr val="0DADC9"/>
            </a:solidFill>
          </p:spPr>
          <p:txBody>
            <a:bodyPr/>
            <a:lstStyle/>
            <a:p>
              <a:endParaRPr lang="en-US" sz="1688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6A19185F-20BD-DEAC-57BE-2293E9BC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296893"/>
            <a:ext cx="2478762" cy="561108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D21CAF9-5087-9C6F-F1A2-DCCDB45936AB}"/>
              </a:ext>
            </a:extLst>
          </p:cNvPr>
          <p:cNvSpPr txBox="1"/>
          <p:nvPr/>
        </p:nvSpPr>
        <p:spPr>
          <a:xfrm>
            <a:off x="969985" y="879305"/>
            <a:ext cx="10203135" cy="86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4400" dirty="0">
                <a:solidFill>
                  <a:srgbClr val="FFFFFF"/>
                </a:solidFill>
                <a:latin typeface="Helvetica 2"/>
              </a:rPr>
              <a:t>Third Reading and Floor Vote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9BFA89-61ED-6D57-1F06-D2149E5AE23C}"/>
              </a:ext>
            </a:extLst>
          </p:cNvPr>
          <p:cNvSpPr txBox="1"/>
          <p:nvPr/>
        </p:nvSpPr>
        <p:spPr>
          <a:xfrm>
            <a:off x="1810867" y="2065707"/>
            <a:ext cx="852137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Explanation of the Third Reading:</a:t>
            </a:r>
            <a:r>
              <a:rPr lang="en-US" sz="24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Final reading of the bill before voting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Final Debate: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Members discuss the final version of the bill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Voting Process:</a:t>
            </a:r>
            <a:endParaRPr lang="en-US" sz="24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Simple majority needed to pass (50% + 1)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1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1026</Words>
  <Application>Microsoft Office PowerPoint</Application>
  <PresentationFormat>Widescreen</PresentationFormat>
  <Paragraphs>137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Century Gothic</vt:lpstr>
      <vt:lpstr>Helvetica</vt:lpstr>
      <vt:lpstr>Helvetica 1</vt:lpstr>
      <vt:lpstr>Helvetica 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Zoe Jamail</dc:creator>
  <cp:lastModifiedBy>Zoe Jamail</cp:lastModifiedBy>
  <cp:revision>5</cp:revision>
  <dcterms:created xsi:type="dcterms:W3CDTF">2025-01-28T09:16:56Z</dcterms:created>
  <dcterms:modified xsi:type="dcterms:W3CDTF">2025-01-28T19:06:47Z</dcterms:modified>
</cp:coreProperties>
</file>